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1" r:id="rId5"/>
    <p:sldId id="259" r:id="rId6"/>
    <p:sldId id="260" r:id="rId7"/>
    <p:sldId id="262" r:id="rId8"/>
    <p:sldId id="263" r:id="rId9"/>
    <p:sldId id="266" r:id="rId10"/>
    <p:sldId id="264"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E5E05599-8483-4E42-B56F-17743D07EB74}" type="datetimeFigureOut">
              <a:rPr lang="en-US" smtClean="0"/>
              <a:pPr/>
              <a:t>4/25/2010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E2F3B59-BA95-4B98-B84B-B9E085D23C56}" type="slidenum">
              <a:rPr lang="en-NZ" smtClean="0"/>
              <a:pPr/>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E5E05599-8483-4E42-B56F-17743D07EB74}" type="datetimeFigureOut">
              <a:rPr lang="en-US" smtClean="0"/>
              <a:pPr/>
              <a:t>4/25/2010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E2F3B59-BA95-4B98-B84B-B9E085D23C56}" type="slidenum">
              <a:rPr lang="en-NZ" smtClean="0"/>
              <a:pPr/>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E5E05599-8483-4E42-B56F-17743D07EB74}" type="datetimeFigureOut">
              <a:rPr lang="en-US" smtClean="0"/>
              <a:pPr/>
              <a:t>4/25/2010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E2F3B59-BA95-4B98-B84B-B9E085D23C56}" type="slidenum">
              <a:rPr lang="en-NZ" smtClean="0"/>
              <a:pPr/>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E5E05599-8483-4E42-B56F-17743D07EB74}" type="datetimeFigureOut">
              <a:rPr lang="en-US" smtClean="0"/>
              <a:pPr/>
              <a:t>4/25/2010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E2F3B59-BA95-4B98-B84B-B9E085D23C56}" type="slidenum">
              <a:rPr lang="en-NZ" smtClean="0"/>
              <a:pPr/>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5E05599-8483-4E42-B56F-17743D07EB74}" type="datetimeFigureOut">
              <a:rPr lang="en-US" smtClean="0"/>
              <a:pPr/>
              <a:t>4/25/2010</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9E2F3B59-BA95-4B98-B84B-B9E085D23C56}" type="slidenum">
              <a:rPr lang="en-NZ" smtClean="0"/>
              <a:pPr/>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E5E05599-8483-4E42-B56F-17743D07EB74}" type="datetimeFigureOut">
              <a:rPr lang="en-US" smtClean="0"/>
              <a:pPr/>
              <a:t>4/25/2010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E2F3B59-BA95-4B98-B84B-B9E085D23C56}" type="slidenum">
              <a:rPr lang="en-NZ" smtClean="0"/>
              <a:pPr/>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E5E05599-8483-4E42-B56F-17743D07EB74}" type="datetimeFigureOut">
              <a:rPr lang="en-US" smtClean="0"/>
              <a:pPr/>
              <a:t>4/25/2010</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9E2F3B59-BA95-4B98-B84B-B9E085D23C56}" type="slidenum">
              <a:rPr lang="en-NZ" smtClean="0"/>
              <a:pPr/>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E5E05599-8483-4E42-B56F-17743D07EB74}" type="datetimeFigureOut">
              <a:rPr lang="en-US" smtClean="0"/>
              <a:pPr/>
              <a:t>4/25/2010</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9E2F3B59-BA95-4B98-B84B-B9E085D23C56}" type="slidenum">
              <a:rPr lang="en-NZ" smtClean="0"/>
              <a:pPr/>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E05599-8483-4E42-B56F-17743D07EB74}" type="datetimeFigureOut">
              <a:rPr lang="en-US" smtClean="0"/>
              <a:pPr/>
              <a:t>4/25/2010</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9E2F3B59-BA95-4B98-B84B-B9E085D23C56}" type="slidenum">
              <a:rPr lang="en-NZ" smtClean="0"/>
              <a:pPr/>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E05599-8483-4E42-B56F-17743D07EB74}" type="datetimeFigureOut">
              <a:rPr lang="en-US" smtClean="0"/>
              <a:pPr/>
              <a:t>4/25/2010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E2F3B59-BA95-4B98-B84B-B9E085D23C56}" type="slidenum">
              <a:rPr lang="en-NZ" smtClean="0"/>
              <a:pPr/>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5E05599-8483-4E42-B56F-17743D07EB74}" type="datetimeFigureOut">
              <a:rPr lang="en-US" smtClean="0"/>
              <a:pPr/>
              <a:t>4/25/2010</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9E2F3B59-BA95-4B98-B84B-B9E085D23C56}" type="slidenum">
              <a:rPr lang="en-NZ" smtClean="0"/>
              <a:pPr/>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E05599-8483-4E42-B56F-17743D07EB74}" type="datetimeFigureOut">
              <a:rPr lang="en-US" smtClean="0"/>
              <a:pPr/>
              <a:t>4/25/2010</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2F3B59-BA95-4B98-B84B-B9E085D23C56}" type="slidenum">
              <a:rPr lang="en-NZ" smtClean="0"/>
              <a:pPr/>
              <a:t>‹#›</a:t>
            </a:fld>
            <a:endParaRPr lang="en-N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upload.wikimedia.org/wikipedia/commons/e/ec/Punch_Rhodes_Colossus.pn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dirty="0" smtClean="0"/>
              <a:t>The Constant Gardener</a:t>
            </a:r>
            <a:endParaRPr lang="en-NZ" dirty="0"/>
          </a:p>
        </p:txBody>
      </p:sp>
      <p:sp>
        <p:nvSpPr>
          <p:cNvPr id="3" name="Subtitle 2"/>
          <p:cNvSpPr>
            <a:spLocks noGrp="1"/>
          </p:cNvSpPr>
          <p:nvPr>
            <p:ph type="subTitle" idx="1"/>
          </p:nvPr>
        </p:nvSpPr>
        <p:spPr/>
        <p:txBody>
          <a:bodyPr/>
          <a:lstStyle/>
          <a:p>
            <a:r>
              <a:rPr lang="en-NZ" dirty="0" smtClean="0"/>
              <a:t>By Fernando </a:t>
            </a:r>
            <a:r>
              <a:rPr lang="en-NZ" dirty="0" err="1" smtClean="0"/>
              <a:t>Meirelles</a:t>
            </a:r>
            <a:endParaRPr lang="en-NZ"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The director – Fernando </a:t>
            </a:r>
            <a:r>
              <a:rPr lang="en-NZ" dirty="0" err="1" smtClean="0"/>
              <a:t>Meirelles</a:t>
            </a:r>
            <a:endParaRPr lang="en-NZ" dirty="0"/>
          </a:p>
        </p:txBody>
      </p:sp>
      <p:sp>
        <p:nvSpPr>
          <p:cNvPr id="3" name="Content Placeholder 2"/>
          <p:cNvSpPr>
            <a:spLocks noGrp="1"/>
          </p:cNvSpPr>
          <p:nvPr>
            <p:ph idx="1"/>
          </p:nvPr>
        </p:nvSpPr>
        <p:spPr/>
        <p:txBody>
          <a:bodyPr>
            <a:normAutofit fontScale="85000" lnSpcReduction="10000"/>
          </a:bodyPr>
          <a:lstStyle/>
          <a:p>
            <a:r>
              <a:rPr lang="en-NZ" sz="2800" dirty="0" smtClean="0"/>
              <a:t>Brazilian </a:t>
            </a:r>
          </a:p>
          <a:p>
            <a:r>
              <a:rPr lang="en-NZ" sz="2800" dirty="0" smtClean="0"/>
              <a:t>Background in advertising</a:t>
            </a:r>
          </a:p>
          <a:p>
            <a:r>
              <a:rPr lang="en-NZ" sz="2800" dirty="0" smtClean="0"/>
              <a:t>Most successful film, City of God, about gangsters in </a:t>
            </a:r>
            <a:r>
              <a:rPr lang="en-NZ" sz="2800" dirty="0" err="1" smtClean="0"/>
              <a:t>aBrazilian</a:t>
            </a:r>
            <a:r>
              <a:rPr lang="en-NZ" sz="2800" dirty="0" smtClean="0"/>
              <a:t> slum</a:t>
            </a:r>
          </a:p>
          <a:p>
            <a:r>
              <a:rPr lang="en-NZ" sz="2800" dirty="0" smtClean="0"/>
              <a:t>Academy Award, Golden Globe etc... nominated</a:t>
            </a:r>
          </a:p>
          <a:p>
            <a:r>
              <a:rPr lang="en-NZ" sz="2800" dirty="0" smtClean="0"/>
              <a:t>Known for vibrant use of colour, </a:t>
            </a:r>
            <a:r>
              <a:rPr lang="en-NZ" sz="2800" dirty="0" smtClean="0"/>
              <a:t>authentic sets </a:t>
            </a:r>
            <a:r>
              <a:rPr lang="en-NZ" sz="2800" dirty="0" smtClean="0"/>
              <a:t>and social commentary</a:t>
            </a:r>
          </a:p>
          <a:p>
            <a:pPr>
              <a:buNone/>
            </a:pPr>
            <a:r>
              <a:rPr lang="en-NZ" sz="2800" dirty="0" smtClean="0"/>
              <a:t>	“When </a:t>
            </a:r>
            <a:r>
              <a:rPr lang="en-NZ" sz="2800" dirty="0" smtClean="0"/>
              <a:t>you do a film, everything is related to point-of-view, to vision. When you have two characters in a dialog, emotion is expressed by the way people look at each other, through the eyes. Especially in the cut, the edit. You usually cut when someone looks over. Film is all about point-of-view</a:t>
            </a:r>
            <a:r>
              <a:rPr lang="en-NZ" sz="2800" dirty="0" smtClean="0"/>
              <a:t>...”</a:t>
            </a:r>
            <a:endParaRPr lang="en-NZ" sz="2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The name</a:t>
            </a:r>
            <a:endParaRPr lang="en-NZ" dirty="0"/>
          </a:p>
        </p:txBody>
      </p:sp>
      <p:sp>
        <p:nvSpPr>
          <p:cNvPr id="3" name="Content Placeholder 2"/>
          <p:cNvSpPr>
            <a:spLocks noGrp="1"/>
          </p:cNvSpPr>
          <p:nvPr>
            <p:ph idx="1"/>
          </p:nvPr>
        </p:nvSpPr>
        <p:spPr/>
        <p:txBody>
          <a:bodyPr/>
          <a:lstStyle/>
          <a:p>
            <a:r>
              <a:rPr lang="en-NZ" dirty="0" smtClean="0"/>
              <a:t>Constant?</a:t>
            </a:r>
          </a:p>
          <a:p>
            <a:endParaRPr lang="en-NZ" dirty="0" smtClean="0"/>
          </a:p>
          <a:p>
            <a:endParaRPr lang="en-NZ" dirty="0" smtClean="0"/>
          </a:p>
          <a:p>
            <a:r>
              <a:rPr lang="en-NZ" dirty="0" smtClean="0"/>
              <a:t>Gardener?</a:t>
            </a:r>
            <a:endParaRPr lang="en-NZ"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This film is set in Africa</a:t>
            </a:r>
            <a:endParaRPr lang="en-NZ" dirty="0"/>
          </a:p>
        </p:txBody>
      </p:sp>
      <p:sp>
        <p:nvSpPr>
          <p:cNvPr id="3" name="Content Placeholder 2"/>
          <p:cNvSpPr>
            <a:spLocks noGrp="1"/>
          </p:cNvSpPr>
          <p:nvPr>
            <p:ph idx="1"/>
          </p:nvPr>
        </p:nvSpPr>
        <p:spPr/>
        <p:txBody>
          <a:bodyPr/>
          <a:lstStyle/>
          <a:p>
            <a:r>
              <a:rPr lang="en-NZ" dirty="0" smtClean="0"/>
              <a:t>Three words or phrases that spring to mind...</a:t>
            </a:r>
            <a:endParaRPr lang="en-NZ"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sp>
        <p:nvSpPr>
          <p:cNvPr id="3" name="Content Placeholder 2"/>
          <p:cNvSpPr>
            <a:spLocks noGrp="1"/>
          </p:cNvSpPr>
          <p:nvPr>
            <p:ph idx="1"/>
          </p:nvPr>
        </p:nvSpPr>
        <p:spPr/>
        <p:txBody>
          <a:bodyPr/>
          <a:lstStyle/>
          <a:p>
            <a:endParaRPr lang="en-NZ"/>
          </a:p>
        </p:txBody>
      </p:sp>
      <p:pic>
        <p:nvPicPr>
          <p:cNvPr id="1026" name="Picture 2" descr="http://img507.imageshack.us/img507/3685/africagj6.jpg"/>
          <p:cNvPicPr>
            <a:picLocks noChangeAspect="1" noChangeArrowheads="1"/>
          </p:cNvPicPr>
          <p:nvPr/>
        </p:nvPicPr>
        <p:blipFill>
          <a:blip r:embed="rId2" cstate="print"/>
          <a:srcRect/>
          <a:stretch>
            <a:fillRect/>
          </a:stretch>
        </p:blipFill>
        <p:spPr bwMode="auto">
          <a:xfrm>
            <a:off x="1246170" y="0"/>
            <a:ext cx="5468970" cy="6890673"/>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File:Punch Rhodes Colossus.png">
            <a:hlinkClick r:id="rId2"/>
          </p:cNvPr>
          <p:cNvPicPr>
            <a:picLocks noChangeAspect="1" noChangeArrowheads="1"/>
          </p:cNvPicPr>
          <p:nvPr/>
        </p:nvPicPr>
        <p:blipFill>
          <a:blip r:embed="rId3" cstate="print"/>
          <a:srcRect/>
          <a:stretch>
            <a:fillRect/>
          </a:stretch>
        </p:blipFill>
        <p:spPr bwMode="auto">
          <a:xfrm>
            <a:off x="2000232" y="357166"/>
            <a:ext cx="4410075" cy="57150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0"/>
            <a:ext cx="8229600" cy="1143000"/>
          </a:xfrm>
        </p:spPr>
        <p:txBody>
          <a:bodyPr/>
          <a:lstStyle/>
          <a:p>
            <a:r>
              <a:rPr lang="en-NZ" dirty="0" smtClean="0"/>
              <a:t>Colonialism</a:t>
            </a:r>
            <a:endParaRPr lang="en-NZ" dirty="0"/>
          </a:p>
        </p:txBody>
      </p:sp>
      <p:pic>
        <p:nvPicPr>
          <p:cNvPr id="7170" name="Picture 2" descr="http://exploringafrica.matrix.msu.edu/images/colonialism1914.jpg"/>
          <p:cNvPicPr>
            <a:picLocks noChangeAspect="1" noChangeArrowheads="1"/>
          </p:cNvPicPr>
          <p:nvPr/>
        </p:nvPicPr>
        <p:blipFill>
          <a:blip r:embed="rId2" cstate="print"/>
          <a:srcRect/>
          <a:stretch>
            <a:fillRect/>
          </a:stretch>
        </p:blipFill>
        <p:spPr bwMode="auto">
          <a:xfrm>
            <a:off x="1357290" y="1000108"/>
            <a:ext cx="5448300" cy="5667375"/>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Exploitation</a:t>
            </a:r>
            <a:endParaRPr lang="en-NZ" dirty="0"/>
          </a:p>
        </p:txBody>
      </p:sp>
      <p:sp>
        <p:nvSpPr>
          <p:cNvPr id="3" name="Content Placeholder 2"/>
          <p:cNvSpPr>
            <a:spLocks noGrp="1"/>
          </p:cNvSpPr>
          <p:nvPr>
            <p:ph idx="1"/>
          </p:nvPr>
        </p:nvSpPr>
        <p:spPr/>
        <p:txBody>
          <a:bodyPr>
            <a:normAutofit lnSpcReduction="10000"/>
          </a:bodyPr>
          <a:lstStyle/>
          <a:p>
            <a:r>
              <a:rPr lang="en-NZ" dirty="0" smtClean="0"/>
              <a:t>Many African countries are rich in resources</a:t>
            </a:r>
          </a:p>
          <a:p>
            <a:pPr lvl="1"/>
            <a:r>
              <a:rPr lang="en-NZ" dirty="0" smtClean="0"/>
              <a:t>Gold, diamonds, oil, minerals, agricultural produce... and people.</a:t>
            </a:r>
            <a:endParaRPr lang="en-NZ" dirty="0"/>
          </a:p>
          <a:p>
            <a:pPr lvl="1"/>
            <a:endParaRPr lang="en-NZ" dirty="0" smtClean="0"/>
          </a:p>
          <a:p>
            <a:r>
              <a:rPr lang="en-NZ" dirty="0" smtClean="0"/>
              <a:t>But, they are also some of the poorest in the world. The average annual income of people in Kenya is just US $770, in Rwanda US $410 and in Burundi $140 (Compared to US $27940 in NZ)</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Something else in this film...</a:t>
            </a:r>
            <a:endParaRPr lang="en-NZ" dirty="0"/>
          </a:p>
        </p:txBody>
      </p:sp>
      <p:sp>
        <p:nvSpPr>
          <p:cNvPr id="3" name="Content Placeholder 2"/>
          <p:cNvSpPr>
            <a:spLocks noGrp="1"/>
          </p:cNvSpPr>
          <p:nvPr>
            <p:ph idx="1"/>
          </p:nvPr>
        </p:nvSpPr>
        <p:spPr/>
        <p:txBody>
          <a:bodyPr>
            <a:normAutofit/>
          </a:bodyPr>
          <a:lstStyle/>
          <a:p>
            <a:pPr algn="ctr">
              <a:buNone/>
            </a:pPr>
            <a:r>
              <a:rPr lang="en-NZ" sz="5400" dirty="0" smtClean="0"/>
              <a:t>‘Big </a:t>
            </a:r>
            <a:r>
              <a:rPr lang="en-NZ" sz="5400" dirty="0" err="1" smtClean="0"/>
              <a:t>Pharma</a:t>
            </a:r>
            <a:r>
              <a:rPr lang="en-NZ" sz="5400" dirty="0" smtClean="0"/>
              <a:t>’   ...????</a:t>
            </a:r>
            <a:endParaRPr lang="en-NZ" sz="5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Pharmaceutical companies</a:t>
            </a:r>
            <a:endParaRPr lang="en-NZ" dirty="0"/>
          </a:p>
        </p:txBody>
      </p:sp>
      <p:sp>
        <p:nvSpPr>
          <p:cNvPr id="3" name="Content Placeholder 2"/>
          <p:cNvSpPr>
            <a:spLocks noGrp="1"/>
          </p:cNvSpPr>
          <p:nvPr>
            <p:ph idx="1"/>
          </p:nvPr>
        </p:nvSpPr>
        <p:spPr/>
        <p:txBody>
          <a:bodyPr/>
          <a:lstStyle/>
          <a:p>
            <a:r>
              <a:rPr lang="en-NZ" dirty="0" smtClean="0"/>
              <a:t>Johnson and Johnson – US$61 billion revenue 2009</a:t>
            </a:r>
          </a:p>
          <a:p>
            <a:r>
              <a:rPr lang="en-NZ" dirty="0" smtClean="0"/>
              <a:t>Pfizer – US$50 billion revenue 2009</a:t>
            </a:r>
          </a:p>
          <a:p>
            <a:r>
              <a:rPr lang="en-NZ" dirty="0" smtClean="0"/>
              <a:t>Roche – US$45 billion revenue 2009</a:t>
            </a:r>
          </a:p>
          <a:p>
            <a:r>
              <a:rPr lang="en-NZ" dirty="0" smtClean="0"/>
              <a:t>GlaxoSmithKline – US$44 billion revenue 2009</a:t>
            </a:r>
          </a:p>
          <a:p>
            <a:endParaRPr lang="en-NZ"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Diplomacy</a:t>
            </a:r>
            <a:endParaRPr lang="en-NZ" dirty="0"/>
          </a:p>
        </p:txBody>
      </p:sp>
      <p:sp>
        <p:nvSpPr>
          <p:cNvPr id="3" name="Content Placeholder 2"/>
          <p:cNvSpPr>
            <a:spLocks noGrp="1"/>
          </p:cNvSpPr>
          <p:nvPr>
            <p:ph idx="1"/>
          </p:nvPr>
        </p:nvSpPr>
        <p:spPr/>
        <p:txBody>
          <a:bodyPr>
            <a:normAutofit lnSpcReduction="10000"/>
          </a:bodyPr>
          <a:lstStyle/>
          <a:p>
            <a:r>
              <a:rPr lang="en-NZ" dirty="0" smtClean="0"/>
              <a:t>The way that governments officially interact with each other</a:t>
            </a:r>
          </a:p>
          <a:p>
            <a:r>
              <a:rPr lang="en-NZ" dirty="0" smtClean="0"/>
              <a:t>Diplomats – the people who represent governments.</a:t>
            </a:r>
          </a:p>
          <a:p>
            <a:r>
              <a:rPr lang="en-NZ" dirty="0" smtClean="0"/>
              <a:t>Embassy/High Commission – the place where diplomats are based. Usually the </a:t>
            </a:r>
            <a:r>
              <a:rPr lang="en-NZ" dirty="0" err="1" smtClean="0"/>
              <a:t>embasy</a:t>
            </a:r>
            <a:r>
              <a:rPr lang="en-NZ" dirty="0" smtClean="0"/>
              <a:t> is treated as if it is part of the country that it is representing – so doesn’t have to follow local laws.</a:t>
            </a:r>
            <a:endParaRPr lang="en-NZ"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91</TotalTime>
  <Words>231</Words>
  <Application>Microsoft Office PowerPoint</Application>
  <PresentationFormat>On-screen Show (4:3)</PresentationFormat>
  <Paragraphs>33</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The Constant Gardener</vt:lpstr>
      <vt:lpstr>This film is set in Africa</vt:lpstr>
      <vt:lpstr>Slide 3</vt:lpstr>
      <vt:lpstr>Slide 4</vt:lpstr>
      <vt:lpstr>Colonialism</vt:lpstr>
      <vt:lpstr>Exploitation</vt:lpstr>
      <vt:lpstr>Something else in this film...</vt:lpstr>
      <vt:lpstr>Pharmaceutical companies</vt:lpstr>
      <vt:lpstr>Diplomacy</vt:lpstr>
      <vt:lpstr>The director – Fernando Meirelles</vt:lpstr>
      <vt:lpstr>The name</vt:lpstr>
    </vt:vector>
  </TitlesOfParts>
  <Company>Nayland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Constant Gardener</dc:title>
  <dc:creator>tomha</dc:creator>
  <cp:lastModifiedBy>tom</cp:lastModifiedBy>
  <cp:revision>9</cp:revision>
  <dcterms:created xsi:type="dcterms:W3CDTF">2010-04-23T02:54:37Z</dcterms:created>
  <dcterms:modified xsi:type="dcterms:W3CDTF">2010-04-25T09:18:10Z</dcterms:modified>
</cp:coreProperties>
</file>